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B61D"/>
    <a:srgbClr val="5EFA26"/>
    <a:srgbClr val="48D86A"/>
    <a:srgbClr val="FFCC00"/>
    <a:srgbClr val="F0AD4E"/>
    <a:srgbClr val="588EE6"/>
    <a:srgbClr val="F5F5F5"/>
    <a:srgbClr val="0D67C1"/>
    <a:srgbClr val="081E3F"/>
    <a:srgbClr val="50C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31" autoAdjust="0"/>
    <p:restoredTop sz="96412" autoAdjust="0"/>
  </p:normalViewPr>
  <p:slideViewPr>
    <p:cSldViewPr snapToGrid="0">
      <p:cViewPr>
        <p:scale>
          <a:sx n="20" d="100"/>
          <a:sy n="20" d="100"/>
        </p:scale>
        <p:origin x="-3228" y="162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3">
            <a:extLst>
              <a:ext uri="{FF2B5EF4-FFF2-40B4-BE49-F238E27FC236}">
                <a16:creationId xmlns:a16="http://schemas.microsoft.com/office/drawing/2014/main" xmlns="" id="{6508D132-ED65-47E1-96EF-71436AB507F0}"/>
              </a:ext>
            </a:extLst>
          </p:cNvPr>
          <p:cNvSpPr txBox="1">
            <a:spLocks noGrp="1" noChangeArrowheads="1"/>
          </p:cNvSpPr>
          <p:nvPr>
            <p:ph type="hdr" idx="2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8400"/>
            </a:lvl1pPr>
          </a:lstStyle>
          <a:p>
            <a:endParaRPr lang="en-US" altLang="en-US"/>
          </a:p>
        </p:txBody>
      </p:sp>
      <p:sp>
        <p:nvSpPr>
          <p:cNvPr id="2051" name="Shape 4">
            <a:extLst>
              <a:ext uri="{FF2B5EF4-FFF2-40B4-BE49-F238E27FC236}">
                <a16:creationId xmlns:a16="http://schemas.microsoft.com/office/drawing/2014/main" xmlns="" id="{8546BEDE-38E6-4C77-BEEB-E79B22CC8E22}"/>
              </a:ext>
            </a:extLst>
          </p:cNvPr>
          <p:cNvSpPr txBox="1">
            <a:spLocks noGrp="1" noChangeArrowheads="1"/>
          </p:cNvSpPr>
          <p:nvPr>
            <p:ph type="dt" idx="10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/>
            </a:lvl1pPr>
          </a:lstStyle>
          <a:p>
            <a:endParaRPr lang="en-US" altLang="en-US"/>
          </a:p>
        </p:txBody>
      </p:sp>
      <p:sp>
        <p:nvSpPr>
          <p:cNvPr id="2052" name="Shape 5">
            <a:extLst>
              <a:ext uri="{FF2B5EF4-FFF2-40B4-BE49-F238E27FC236}">
                <a16:creationId xmlns:a16="http://schemas.microsoft.com/office/drawing/2014/main" xmlns="" id="{EE7797AC-347D-420B-B26D-E522B86BF03B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 bwMode="auto">
          <a:xfrm>
            <a:off x="2143125" y="685800"/>
            <a:ext cx="257175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  <a:gd name="T10" fmla="*/ 0 w 120000"/>
              <a:gd name="T11" fmla="*/ 0 h 120000"/>
              <a:gd name="T12" fmla="*/ 120000 w 120000"/>
              <a:gd name="T13" fmla="*/ 12000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" name="Shape 6">
            <a:extLst>
              <a:ext uri="{FF2B5EF4-FFF2-40B4-BE49-F238E27FC236}">
                <a16:creationId xmlns:a16="http://schemas.microsoft.com/office/drawing/2014/main" xmlns="" id="{B500CBC5-E544-47A9-9887-E06A49793E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pPr lvl="0"/>
            <a:endParaRPr noProof="0"/>
          </a:p>
        </p:txBody>
      </p:sp>
      <p:sp>
        <p:nvSpPr>
          <p:cNvPr id="2054" name="Shape 7">
            <a:extLst>
              <a:ext uri="{FF2B5EF4-FFF2-40B4-BE49-F238E27FC236}">
                <a16:creationId xmlns:a16="http://schemas.microsoft.com/office/drawing/2014/main" xmlns="" id="{12A036AA-EDFA-49BA-91D6-5196CB337EA6}"/>
              </a:ext>
            </a:extLst>
          </p:cNvPr>
          <p:cNvSpPr txBox="1">
            <a:spLocks noGrp="1" noChangeArrowheads="1"/>
          </p:cNvSpPr>
          <p:nvPr>
            <p:ph type="ftr" idx="11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8400"/>
            </a:lvl1pPr>
          </a:lstStyle>
          <a:p>
            <a:endParaRPr lang="en-US" altLang="en-US"/>
          </a:p>
        </p:txBody>
      </p:sp>
      <p:sp>
        <p:nvSpPr>
          <p:cNvPr id="2055" name="Shape 8">
            <a:extLst>
              <a:ext uri="{FF2B5EF4-FFF2-40B4-BE49-F238E27FC236}">
                <a16:creationId xmlns:a16="http://schemas.microsoft.com/office/drawing/2014/main" xmlns="" id="{DA96FE5A-2BFB-4FE6-A238-43630AA7EF93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25000"/>
              <a:buFont typeface="Arial" panose="020B0604020202020204" pitchFamily="34" charset="0"/>
              <a:buNone/>
              <a:defRPr sz="1200"/>
            </a:lvl1pPr>
          </a:lstStyle>
          <a:p>
            <a:fld id="{79486B78-A18E-4A51-9DFA-1D62CC21D4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1988968"/>
      </p:ext>
    </p:extLst>
  </p:cSld>
  <p:clrMap bg1="lt1" tx1="dk1" bg2="dk2" tx2="lt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hape 85">
            <a:extLst>
              <a:ext uri="{FF2B5EF4-FFF2-40B4-BE49-F238E27FC236}">
                <a16:creationId xmlns:a16="http://schemas.microsoft.com/office/drawing/2014/main" xmlns="" id="{89D6CF6C-FD27-44CC-A9BD-C4F7D6D4E51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 w="9525"/>
        </p:spPr>
      </p:sp>
      <p:sp>
        <p:nvSpPr>
          <p:cNvPr id="4099" name="Shape 86">
            <a:extLst>
              <a:ext uri="{FF2B5EF4-FFF2-40B4-BE49-F238E27FC236}">
                <a16:creationId xmlns:a16="http://schemas.microsoft.com/office/drawing/2014/main" xmlns="" id="{10B2B28B-D5AD-4B53-8347-96CF15CE003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  <a:buSzPct val="25000"/>
              <a:buFontTx/>
              <a:buNone/>
            </a:pPr>
            <a:endParaRPr lang="en-US" altLang="en-US"/>
          </a:p>
        </p:txBody>
      </p:sp>
      <p:sp>
        <p:nvSpPr>
          <p:cNvPr id="4100" name="Shape 87">
            <a:extLst>
              <a:ext uri="{FF2B5EF4-FFF2-40B4-BE49-F238E27FC236}">
                <a16:creationId xmlns:a16="http://schemas.microsoft.com/office/drawing/2014/main" xmlns="" id="{FF354D2B-82B1-4BB3-907B-8D37EAF971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/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r" eaLnBrk="1" hangingPunct="1">
              <a:buClr>
                <a:srgbClr val="000000"/>
              </a:buClr>
              <a:buSzPct val="25000"/>
              <a:buFont typeface="Arial" panose="020B0604020202020204" pitchFamily="34" charset="0"/>
              <a:buNone/>
            </a:pPr>
            <a:fld id="{CA2D9EA3-C78D-46AE-823D-4C7FF7E01459}" type="slidenum">
              <a:rPr lang="en-US" altLang="en-US" sz="1200"/>
              <a:pPr algn="r" eaLnBrk="1" hangingPunct="1">
                <a:buClr>
                  <a:srgbClr val="000000"/>
                </a:buClr>
                <a:buSzPct val="25000"/>
                <a:buFont typeface="Arial" panose="020B0604020202020204" pitchFamily="34" charset="0"/>
                <a:buNone/>
              </a:pPr>
              <a:t>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949276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">
            <a:extLst>
              <a:ext uri="{FF2B5EF4-FFF2-40B4-BE49-F238E27FC236}">
                <a16:creationId xmlns:a16="http://schemas.microsoft.com/office/drawing/2014/main" xmlns="" id="{9620BEB2-9289-4D79-B885-D945F53703A5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Shape 13">
            <a:extLst>
              <a:ext uri="{FF2B5EF4-FFF2-40B4-BE49-F238E27FC236}">
                <a16:creationId xmlns:a16="http://schemas.microsoft.com/office/drawing/2014/main" xmlns="" id="{D8C69C1A-B2BB-4B53-8237-B9F026C46B8E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hape 14">
            <a:extLst>
              <a:ext uri="{FF2B5EF4-FFF2-40B4-BE49-F238E27FC236}">
                <a16:creationId xmlns:a16="http://schemas.microsoft.com/office/drawing/2014/main" xmlns="" id="{2604E284-CE02-4950-9662-E35F18CC651A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1E4A30-8AB6-4A7A-A1C0-F0792C3E3D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965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12">
            <a:extLst>
              <a:ext uri="{FF2B5EF4-FFF2-40B4-BE49-F238E27FC236}">
                <a16:creationId xmlns:a16="http://schemas.microsoft.com/office/drawing/2014/main" xmlns="" id="{AC1F29E6-7D26-4F97-B738-CE390F9B5290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3">
            <a:extLst>
              <a:ext uri="{FF2B5EF4-FFF2-40B4-BE49-F238E27FC236}">
                <a16:creationId xmlns:a16="http://schemas.microsoft.com/office/drawing/2014/main" xmlns="" id="{685A8AB9-5F3D-4FA9-9D8D-2B3ED55A6770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xmlns="" id="{5C832999-5D12-4062-908F-8D47E1DCC10C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F2761C-65D1-4302-A780-7EF01CC51F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198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12">
            <a:extLst>
              <a:ext uri="{FF2B5EF4-FFF2-40B4-BE49-F238E27FC236}">
                <a16:creationId xmlns:a16="http://schemas.microsoft.com/office/drawing/2014/main" xmlns="" id="{1AE372A1-778E-45F7-AA14-EF524B43E004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3">
            <a:extLst>
              <a:ext uri="{FF2B5EF4-FFF2-40B4-BE49-F238E27FC236}">
                <a16:creationId xmlns:a16="http://schemas.microsoft.com/office/drawing/2014/main" xmlns="" id="{DEDD3086-2762-4653-9BCB-AFF4999F146E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xmlns="" id="{EBFDB5F6-F091-4AC8-B216-66F1FC229768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80FD3A-3A8A-4629-80F9-3367ABC723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152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12">
            <a:extLst>
              <a:ext uri="{FF2B5EF4-FFF2-40B4-BE49-F238E27FC236}">
                <a16:creationId xmlns:a16="http://schemas.microsoft.com/office/drawing/2014/main" xmlns="" id="{CD7DFC7C-FF9E-41A6-B804-EF4C0189BF1B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3">
            <a:extLst>
              <a:ext uri="{FF2B5EF4-FFF2-40B4-BE49-F238E27FC236}">
                <a16:creationId xmlns:a16="http://schemas.microsoft.com/office/drawing/2014/main" xmlns="" id="{2227F386-220A-47B4-9EEC-31CDB957A96C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xmlns="" id="{4318978E-D37C-4DD7-A043-D40F43913982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F8C0EB-57D2-45AF-BEE1-E61B2D63F9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820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12">
            <a:extLst>
              <a:ext uri="{FF2B5EF4-FFF2-40B4-BE49-F238E27FC236}">
                <a16:creationId xmlns:a16="http://schemas.microsoft.com/office/drawing/2014/main" xmlns="" id="{820C751C-E775-4CBF-9F9C-6890A206FBCC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3">
            <a:extLst>
              <a:ext uri="{FF2B5EF4-FFF2-40B4-BE49-F238E27FC236}">
                <a16:creationId xmlns:a16="http://schemas.microsoft.com/office/drawing/2014/main" xmlns="" id="{C9571D69-95D2-4224-821D-0AD4570D37CD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xmlns="" id="{CE79280D-4008-49BA-965B-EAA7477B1DC4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C37D42F-86F2-4F1F-805E-053F76202C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5680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endParaRPr noProof="0">
              <a:sym typeface="Arial"/>
            </a:endParaRP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12">
            <a:extLst>
              <a:ext uri="{FF2B5EF4-FFF2-40B4-BE49-F238E27FC236}">
                <a16:creationId xmlns:a16="http://schemas.microsoft.com/office/drawing/2014/main" xmlns="" id="{4D15A1E4-D6CE-45EA-8BC7-C5B8A64AF5AA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3">
            <a:extLst>
              <a:ext uri="{FF2B5EF4-FFF2-40B4-BE49-F238E27FC236}">
                <a16:creationId xmlns:a16="http://schemas.microsoft.com/office/drawing/2014/main" xmlns="" id="{E4BD19B0-83D0-448F-AEC4-74861CF94E0E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hape 14">
            <a:extLst>
              <a:ext uri="{FF2B5EF4-FFF2-40B4-BE49-F238E27FC236}">
                <a16:creationId xmlns:a16="http://schemas.microsoft.com/office/drawing/2014/main" xmlns="" id="{1E031ABA-0C17-4AF9-8095-89B799327B07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2380D-0CE1-491E-8457-952515B04AF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9071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12">
            <a:extLst>
              <a:ext uri="{FF2B5EF4-FFF2-40B4-BE49-F238E27FC236}">
                <a16:creationId xmlns:a16="http://schemas.microsoft.com/office/drawing/2014/main" xmlns="" id="{2C9A1938-D86F-476E-A8DD-1981D34FFF53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3">
            <a:extLst>
              <a:ext uri="{FF2B5EF4-FFF2-40B4-BE49-F238E27FC236}">
                <a16:creationId xmlns:a16="http://schemas.microsoft.com/office/drawing/2014/main" xmlns="" id="{DD8201A5-2D1E-4437-A7A6-6D3FA7F0EB81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hape 14">
            <a:extLst>
              <a:ext uri="{FF2B5EF4-FFF2-40B4-BE49-F238E27FC236}">
                <a16:creationId xmlns:a16="http://schemas.microsoft.com/office/drawing/2014/main" xmlns="" id="{C626B286-C76F-460B-B5AA-192012847CF3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C755E4-2758-473B-A78C-0EF3FC3481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83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" name="Shape 12">
            <a:extLst>
              <a:ext uri="{FF2B5EF4-FFF2-40B4-BE49-F238E27FC236}">
                <a16:creationId xmlns:a16="http://schemas.microsoft.com/office/drawing/2014/main" xmlns="" id="{2958DF28-B383-421F-9F0B-5EFB4025C71A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xmlns="" id="{2A716B32-6514-4248-8D38-CE4A4FFECAB0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4">
            <a:extLst>
              <a:ext uri="{FF2B5EF4-FFF2-40B4-BE49-F238E27FC236}">
                <a16:creationId xmlns:a16="http://schemas.microsoft.com/office/drawing/2014/main" xmlns="" id="{5833F5B3-C094-4653-BC55-A43192582B27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47071C-B169-4398-9487-3B0CD7C63CC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185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12">
            <a:extLst>
              <a:ext uri="{FF2B5EF4-FFF2-40B4-BE49-F238E27FC236}">
                <a16:creationId xmlns:a16="http://schemas.microsoft.com/office/drawing/2014/main" xmlns="" id="{28D9E319-57B7-4374-AA18-972F46063541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Shape 13">
            <a:extLst>
              <a:ext uri="{FF2B5EF4-FFF2-40B4-BE49-F238E27FC236}">
                <a16:creationId xmlns:a16="http://schemas.microsoft.com/office/drawing/2014/main" xmlns="" id="{DC4B6AC3-0239-4B05-8136-4DCE76F30AC2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hape 14">
            <a:extLst>
              <a:ext uri="{FF2B5EF4-FFF2-40B4-BE49-F238E27FC236}">
                <a16:creationId xmlns:a16="http://schemas.microsoft.com/office/drawing/2014/main" xmlns="" id="{C1E5A7FD-0F6D-44E5-9369-332726CD050E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D64564-4E06-4363-AF28-053820AD05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134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12">
            <a:extLst>
              <a:ext uri="{FF2B5EF4-FFF2-40B4-BE49-F238E27FC236}">
                <a16:creationId xmlns:a16="http://schemas.microsoft.com/office/drawing/2014/main" xmlns="" id="{64B89516-7FE1-4119-B8DF-18EDDFB49C54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3">
            <a:extLst>
              <a:ext uri="{FF2B5EF4-FFF2-40B4-BE49-F238E27FC236}">
                <a16:creationId xmlns:a16="http://schemas.microsoft.com/office/drawing/2014/main" xmlns="" id="{1FF6E99C-8C31-402B-B280-0932E1B20C88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hape 14">
            <a:extLst>
              <a:ext uri="{FF2B5EF4-FFF2-40B4-BE49-F238E27FC236}">
                <a16:creationId xmlns:a16="http://schemas.microsoft.com/office/drawing/2014/main" xmlns="" id="{26410E00-684B-41E5-9A5B-7268E2E694F4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922E9E-B834-4092-A15F-A70D2D2FDA6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102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anchor="t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12">
            <a:extLst>
              <a:ext uri="{FF2B5EF4-FFF2-40B4-BE49-F238E27FC236}">
                <a16:creationId xmlns:a16="http://schemas.microsoft.com/office/drawing/2014/main" xmlns="" id="{9084B365-25C1-44EB-8401-E968F8AA7D55}"/>
              </a:ext>
            </a:extLst>
          </p:cNvPr>
          <p:cNvSpPr txBox="1">
            <a:spLocks noGrp="1" noChangeArrowheads="1"/>
          </p:cNvSpPr>
          <p:nvPr>
            <p:ph type="dt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hape 13">
            <a:extLst>
              <a:ext uri="{FF2B5EF4-FFF2-40B4-BE49-F238E27FC236}">
                <a16:creationId xmlns:a16="http://schemas.microsoft.com/office/drawing/2014/main" xmlns="" id="{BEC73A70-9215-4AE5-8334-41CE8A7C421B}"/>
              </a:ext>
            </a:extLst>
          </p:cNvPr>
          <p:cNvSpPr txBox="1">
            <a:spLocks noGrp="1" noChangeArrowheads="1"/>
          </p:cNvSpPr>
          <p:nvPr>
            <p:ph type="ft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xmlns="" id="{D1F2CEB7-C181-4F85-BC37-F03E8F950B1F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27C97F-7557-4179-8830-1FA05F4F0D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818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10">
            <a:extLst>
              <a:ext uri="{FF2B5EF4-FFF2-40B4-BE49-F238E27FC236}">
                <a16:creationId xmlns:a16="http://schemas.microsoft.com/office/drawing/2014/main" xmlns="" id="{66084218-3E6D-4F1F-9AD6-25E7A7AA7F7F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646238" y="1757363"/>
            <a:ext cx="29627512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Shape 11">
            <a:extLst>
              <a:ext uri="{FF2B5EF4-FFF2-40B4-BE49-F238E27FC236}">
                <a16:creationId xmlns:a16="http://schemas.microsoft.com/office/drawing/2014/main" xmlns="" id="{9B4D5DCD-62F6-4EED-8E18-56FD81782AD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646238" y="10242550"/>
            <a:ext cx="29627512" cy="2896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Shape 12">
            <a:extLst>
              <a:ext uri="{FF2B5EF4-FFF2-40B4-BE49-F238E27FC236}">
                <a16:creationId xmlns:a16="http://schemas.microsoft.com/office/drawing/2014/main" xmlns="" id="{59869689-AACE-42EC-A62A-6716E76FCA22}"/>
              </a:ext>
            </a:extLst>
          </p:cNvPr>
          <p:cNvSpPr txBox="1">
            <a:spLocks noGrp="1" noChangeArrowheads="1"/>
          </p:cNvSpPr>
          <p:nvPr>
            <p:ph type="dt" idx="10"/>
          </p:nvPr>
        </p:nvSpPr>
        <p:spPr bwMode="auto">
          <a:xfrm>
            <a:off x="1644650" y="39968488"/>
            <a:ext cx="7681913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8400"/>
            </a:lvl1pPr>
          </a:lstStyle>
          <a:p>
            <a:endParaRPr lang="en-US" altLang="en-US"/>
          </a:p>
        </p:txBody>
      </p:sp>
      <p:sp>
        <p:nvSpPr>
          <p:cNvPr id="1029" name="Shape 13">
            <a:extLst>
              <a:ext uri="{FF2B5EF4-FFF2-40B4-BE49-F238E27FC236}">
                <a16:creationId xmlns:a16="http://schemas.microsoft.com/office/drawing/2014/main" xmlns="" id="{AF9E14E6-79AD-4550-A2F7-3874661DE7C9}"/>
              </a:ext>
            </a:extLst>
          </p:cNvPr>
          <p:cNvSpPr txBox="1">
            <a:spLocks noGrp="1" noChangeArrowheads="1"/>
          </p:cNvSpPr>
          <p:nvPr>
            <p:ph type="ftr" idx="11"/>
          </p:nvPr>
        </p:nvSpPr>
        <p:spPr bwMode="auto">
          <a:xfrm>
            <a:off x="11247438" y="39968488"/>
            <a:ext cx="10425112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8400"/>
            </a:lvl1pPr>
          </a:lstStyle>
          <a:p>
            <a:endParaRPr lang="en-US" altLang="en-US"/>
          </a:p>
        </p:txBody>
      </p:sp>
      <p:sp>
        <p:nvSpPr>
          <p:cNvPr id="1030" name="Shape 14">
            <a:extLst>
              <a:ext uri="{FF2B5EF4-FFF2-40B4-BE49-F238E27FC236}">
                <a16:creationId xmlns:a16="http://schemas.microsoft.com/office/drawing/2014/main" xmlns="" id="{66A14E75-172D-4C65-8DBE-DC38A3885645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23591838" y="39968488"/>
            <a:ext cx="7681912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28450" tIns="214225" rIns="428450" bIns="214225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25000"/>
              <a:buFont typeface="Arial" panose="020B0604020202020204" pitchFamily="34" charset="0"/>
              <a:buNone/>
              <a:defRPr sz="6600"/>
            </a:lvl1pPr>
          </a:lstStyle>
          <a:p>
            <a:fld id="{B63CDADC-196C-448E-8935-545029F7B20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5" Type="http://schemas.microsoft.com/office/2007/relationships/hdphoto" Target="../media/hdphoto1.wdp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6B0DDFAE-5BE2-4BCD-9343-C4E5085F848D}"/>
              </a:ext>
            </a:extLst>
          </p:cNvPr>
          <p:cNvSpPr/>
          <p:nvPr/>
        </p:nvSpPr>
        <p:spPr>
          <a:xfrm>
            <a:off x="0" y="17599"/>
            <a:ext cx="32918400" cy="6422753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AE915F7-E0AB-43D2-B055-1C7C360C45CF}"/>
              </a:ext>
            </a:extLst>
          </p:cNvPr>
          <p:cNvSpPr/>
          <p:nvPr/>
        </p:nvSpPr>
        <p:spPr>
          <a:xfrm>
            <a:off x="0" y="6218238"/>
            <a:ext cx="32918400" cy="25731788"/>
          </a:xfrm>
          <a:prstGeom prst="rect">
            <a:avLst/>
          </a:prstGeom>
          <a:solidFill>
            <a:srgbClr val="3FB6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ym typeface="Arial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6B0DDFAE-5BE2-4BCD-9343-C4E5085F848D}"/>
              </a:ext>
            </a:extLst>
          </p:cNvPr>
          <p:cNvSpPr/>
          <p:nvPr/>
        </p:nvSpPr>
        <p:spPr>
          <a:xfrm>
            <a:off x="0" y="24887582"/>
            <a:ext cx="32918400" cy="190036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ym typeface="Arial"/>
            </a:endParaRPr>
          </a:p>
        </p:txBody>
      </p:sp>
      <p:sp>
        <p:nvSpPr>
          <p:cNvPr id="93" name="Shape 93">
            <a:extLst>
              <a:ext uri="{FF2B5EF4-FFF2-40B4-BE49-F238E27FC236}">
                <a16:creationId xmlns:a16="http://schemas.microsoft.com/office/drawing/2014/main" xmlns="" id="{93AC1E9D-C029-4924-ABE2-D57790027F8B}"/>
              </a:ext>
            </a:extLst>
          </p:cNvPr>
          <p:cNvSpPr txBox="1"/>
          <p:nvPr/>
        </p:nvSpPr>
        <p:spPr>
          <a:xfrm>
            <a:off x="723900" y="6476947"/>
            <a:ext cx="10099419" cy="114116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  <a:defRPr/>
            </a:pPr>
            <a:r>
              <a:rPr lang="en-US" sz="4000" b="1" kern="0" dirty="0" smtClean="0">
                <a:solidFill>
                  <a:schemeClr val="tx1"/>
                </a:solidFill>
                <a:latin typeface="Coo Hew"/>
                <a:sym typeface="Arial"/>
              </a:rPr>
              <a:t>Problem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  <a:defRPr/>
            </a:pPr>
            <a:endParaRPr lang="en-US" sz="4000" b="1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Roll </a:t>
            </a: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call </a:t>
            </a: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is a briefing </a:t>
            </a: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meeting in police departments </a:t>
            </a: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where shift supervisors share critical information with </a:t>
            </a: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officers</a:t>
            </a: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. 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Officers cannot always be </a:t>
            </a: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present for these </a:t>
            </a: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briefings, preventing them from receiving vital information.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It can be difficult for supervisors to distribute new material to officers after roll call is over.</a:t>
            </a:r>
            <a:endParaRPr lang="en-US" sz="3600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defRPr/>
            </a:pPr>
            <a:endParaRPr lang="en-US" sz="3600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defRPr/>
            </a:pPr>
            <a:r>
              <a:rPr lang="en-US" sz="3600" kern="0" dirty="0">
                <a:solidFill>
                  <a:schemeClr val="tx1"/>
                </a:solidFill>
                <a:latin typeface="Coo Hew"/>
                <a:sym typeface="Arial"/>
              </a:rPr>
              <a:t>The Virtual Roll Call (VRC) web application solves the following problems</a:t>
            </a:r>
            <a:r>
              <a:rPr lang="en-US" sz="3600" kern="0" dirty="0" smtClean="0">
                <a:solidFill>
                  <a:schemeClr val="tx1"/>
                </a:solidFill>
                <a:latin typeface="Coo Hew"/>
                <a:sym typeface="Arial"/>
              </a:rPr>
              <a:t>:</a:t>
            </a:r>
            <a:endParaRPr lang="en-US" sz="3600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1" kern="0" dirty="0">
                <a:solidFill>
                  <a:schemeClr val="tx1"/>
                </a:solidFill>
                <a:latin typeface="Coo Hew"/>
                <a:sym typeface="Arial"/>
              </a:rPr>
              <a:t>Eliminates the need for </a:t>
            </a:r>
            <a:r>
              <a:rPr lang="en-US" sz="3600" b="1" kern="0" dirty="0" smtClean="0">
                <a:solidFill>
                  <a:schemeClr val="tx1"/>
                </a:solidFill>
                <a:latin typeface="Coo Hew"/>
                <a:sym typeface="Arial"/>
              </a:rPr>
              <a:t>in person roll calls</a:t>
            </a:r>
            <a:endParaRPr lang="en-US" sz="3600" b="1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1" kern="0" dirty="0" smtClean="0">
                <a:solidFill>
                  <a:schemeClr val="tx1"/>
                </a:solidFill>
                <a:latin typeface="Coo Hew"/>
                <a:sym typeface="Arial"/>
              </a:rPr>
              <a:t>Allows officers to receive information in </a:t>
            </a:r>
            <a:r>
              <a:rPr lang="en-US" sz="3600" b="1" kern="0" dirty="0">
                <a:solidFill>
                  <a:schemeClr val="tx1"/>
                </a:solidFill>
                <a:latin typeface="Coo Hew"/>
                <a:sym typeface="Arial"/>
              </a:rPr>
              <a:t>real-time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1" kern="0" dirty="0" smtClean="0">
                <a:solidFill>
                  <a:schemeClr val="tx1"/>
                </a:solidFill>
                <a:latin typeface="Coo Hew"/>
                <a:sym typeface="Arial"/>
              </a:rPr>
              <a:t>Verifies that officers have reviewed required documents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1" kern="0" dirty="0">
              <a:solidFill>
                <a:schemeClr val="tx1"/>
              </a:solidFill>
              <a:latin typeface="Coo Hew"/>
              <a:sym typeface="Arial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1" kern="0" dirty="0">
              <a:solidFill>
                <a:schemeClr val="tx1"/>
              </a:solidFill>
              <a:latin typeface="Coo Hew"/>
              <a:sym typeface="Arial"/>
            </a:endParaRPr>
          </a:p>
        </p:txBody>
      </p:sp>
      <p:pic>
        <p:nvPicPr>
          <p:cNvPr id="3078" name="Shape 97">
            <a:extLst>
              <a:ext uri="{FF2B5EF4-FFF2-40B4-BE49-F238E27FC236}">
                <a16:creationId xmlns:a16="http://schemas.microsoft.com/office/drawing/2014/main" xmlns="" id="{0C4893DE-6815-4300-9AA3-B21AD2C386F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07400" y="-20500975"/>
            <a:ext cx="2630487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8" name="Shape 98">
            <a:extLst>
              <a:ext uri="{FF2B5EF4-FFF2-40B4-BE49-F238E27FC236}">
                <a16:creationId xmlns:a16="http://schemas.microsoft.com/office/drawing/2014/main" xmlns="" id="{1861BE8F-BBA3-47BF-B2FA-A88A301C9220}"/>
              </a:ext>
            </a:extLst>
          </p:cNvPr>
          <p:cNvSpPr txBox="1"/>
          <p:nvPr/>
        </p:nvSpPr>
        <p:spPr>
          <a:xfrm>
            <a:off x="776057" y="18124991"/>
            <a:ext cx="10058400" cy="1290661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 smtClean="0">
                <a:solidFill>
                  <a:schemeClr val="tx1"/>
                </a:solidFill>
                <a:sym typeface="Arial"/>
              </a:rPr>
              <a:t>Current System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600" kern="0" dirty="0" smtClean="0">
              <a:solidFill>
                <a:schemeClr val="tx1"/>
              </a:solidFill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Version 2.0 is currently in use by the </a:t>
            </a:r>
            <a:r>
              <a:rPr lang="en-US" sz="3600" b="0" kern="0" dirty="0">
                <a:solidFill>
                  <a:schemeClr val="tx1"/>
                </a:solidFill>
                <a:sym typeface="Arial"/>
              </a:rPr>
              <a:t>Pinecrest Police Department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. In Version 3.0, we focused </a:t>
            </a:r>
            <a:r>
              <a:rPr lang="en-US" sz="3600" b="0" dirty="0" smtClean="0">
                <a:solidFill>
                  <a:schemeClr val="tx1"/>
                </a:solidFill>
              </a:rPr>
              <a:t>on </a:t>
            </a:r>
            <a:r>
              <a:rPr lang="en-US" sz="3600" b="0" dirty="0">
                <a:solidFill>
                  <a:schemeClr val="tx1"/>
                </a:solidFill>
              </a:rPr>
              <a:t>adding new features to enhance the usability and utility of the VRC app. 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My </a:t>
            </a:r>
            <a:r>
              <a:rPr lang="en-US" sz="3600" b="0" kern="0" dirty="0">
                <a:solidFill>
                  <a:schemeClr val="tx1"/>
                </a:solidFill>
                <a:sym typeface="Arial"/>
              </a:rPr>
              <a:t>contributions to this 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third release </a:t>
            </a:r>
            <a:r>
              <a:rPr lang="en-US" sz="3600" b="0" kern="0" dirty="0">
                <a:solidFill>
                  <a:schemeClr val="tx1"/>
                </a:solidFill>
                <a:sym typeface="Arial"/>
              </a:rPr>
              <a:t>include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600" b="0" kern="0" dirty="0">
              <a:solidFill>
                <a:schemeClr val="tx1"/>
              </a:solidFill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Ability to: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Add new users with a CSV file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Add a single watch order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Add a watch order list using a CSV file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Edit and delete existing watch orders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View watch orders using Google Maps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View watch order table list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600" b="0" kern="0" dirty="0" smtClean="0">
              <a:solidFill>
                <a:schemeClr val="tx1"/>
              </a:solidFill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Other Features:</a:t>
            </a:r>
            <a:endParaRPr lang="en-US" sz="3600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Notification badge counter for pending documents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Improved document list presentation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Site-wide night mode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kern="0" dirty="0" smtClean="0">
                <a:solidFill>
                  <a:schemeClr val="tx1"/>
                </a:solidFill>
                <a:sym typeface="Arial"/>
              </a:rPr>
              <a:t>Automatic watch order deletion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defRPr/>
            </a:pPr>
            <a:endParaRPr lang="en-US" sz="3600" b="0" kern="0" dirty="0" smtClean="0"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 smtClean="0">
              <a:sym typeface="Arial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ym typeface="Arial"/>
            </a:endParaRPr>
          </a:p>
        </p:txBody>
      </p:sp>
      <p:sp>
        <p:nvSpPr>
          <p:cNvPr id="99" name="Shape 99">
            <a:extLst>
              <a:ext uri="{FF2B5EF4-FFF2-40B4-BE49-F238E27FC236}">
                <a16:creationId xmlns:a16="http://schemas.microsoft.com/office/drawing/2014/main" xmlns="" id="{47545DD0-CF3A-4E16-AAA3-272AEE06D3BF}"/>
              </a:ext>
            </a:extLst>
          </p:cNvPr>
          <p:cNvSpPr txBox="1"/>
          <p:nvPr/>
        </p:nvSpPr>
        <p:spPr>
          <a:xfrm>
            <a:off x="776057" y="31249002"/>
            <a:ext cx="10058400" cy="112706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 smtClean="0">
                <a:solidFill>
                  <a:schemeClr val="tx1"/>
                </a:solidFill>
                <a:sym typeface="Arial"/>
              </a:rPr>
              <a:t>Requirements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Change Display Mode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Display Documents within Application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Display Pending Documents Notification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Lock Users After Unsuccessful Login Attempts 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Add Users with CSV File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Add Password Encryption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Improve Document List Presentation 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Add, Edit, and Delete Watch Orders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View Watch Orders on Map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Application Distribution Package 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Change Navigation Bar Based on User Role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Add and Edit Text Information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Add Document Quiz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Automatically Delete Watch Orders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dirty="0">
                <a:solidFill>
                  <a:schemeClr val="tx1"/>
                </a:solidFill>
                <a:sym typeface="Arial"/>
              </a:rPr>
              <a:t>Display Watch Order List 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 smtClean="0"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 smtClean="0">
              <a:sym typeface="Arial"/>
            </a:endParaRPr>
          </a:p>
          <a:p>
            <a:pPr marL="571500" lvl="1" indent="-5715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1000" kern="0" dirty="0" smtClean="0"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>
              <a:sym typeface="Arial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ern="0" dirty="0">
              <a:sym typeface="Arial"/>
            </a:endParaRPr>
          </a:p>
        </p:txBody>
      </p:sp>
      <p:sp>
        <p:nvSpPr>
          <p:cNvPr id="102" name="Shape 102">
            <a:extLst>
              <a:ext uri="{FF2B5EF4-FFF2-40B4-BE49-F238E27FC236}">
                <a16:creationId xmlns:a16="http://schemas.microsoft.com/office/drawing/2014/main" xmlns="" id="{9D475728-FADE-448D-81D8-9FBF481299F9}"/>
              </a:ext>
            </a:extLst>
          </p:cNvPr>
          <p:cNvSpPr txBox="1"/>
          <p:nvPr/>
        </p:nvSpPr>
        <p:spPr>
          <a:xfrm>
            <a:off x="11541125" y="6507164"/>
            <a:ext cx="10058400" cy="468153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Implementation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Frontend</a:t>
            </a:r>
            <a:r>
              <a:rPr lang="en-US" b="0" kern="0" dirty="0">
                <a:solidFill>
                  <a:schemeClr val="tx1"/>
                </a:solidFill>
                <a:sym typeface="Arial"/>
              </a:rPr>
              <a:t>: HTML5, CSS3, </a:t>
            </a:r>
            <a:r>
              <a:rPr lang="en-US" b="0" kern="0" dirty="0" smtClean="0">
                <a:solidFill>
                  <a:schemeClr val="tx1"/>
                </a:solidFill>
                <a:sym typeface="Arial"/>
              </a:rPr>
              <a:t>Bootstrap, JavaScript, Angular </a:t>
            </a:r>
            <a:r>
              <a:rPr lang="en-US" b="0" kern="0" dirty="0">
                <a:solidFill>
                  <a:schemeClr val="tx1"/>
                </a:solidFill>
                <a:sym typeface="Arial"/>
              </a:rPr>
              <a:t>JS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kern="0" dirty="0" smtClean="0">
                <a:solidFill>
                  <a:schemeClr val="tx1"/>
                </a:solidFill>
                <a:sym typeface="Arial"/>
              </a:rPr>
              <a:t>Backend</a:t>
            </a:r>
            <a:r>
              <a:rPr lang="en-US" b="0" kern="0" dirty="0" smtClean="0">
                <a:solidFill>
                  <a:schemeClr val="tx1"/>
                </a:solidFill>
                <a:sym typeface="Arial"/>
              </a:rPr>
              <a:t>: </a:t>
            </a:r>
            <a:r>
              <a:rPr lang="en-US" b="0" kern="0" dirty="0">
                <a:solidFill>
                  <a:schemeClr val="tx1"/>
                </a:solidFill>
                <a:sym typeface="Arial"/>
              </a:rPr>
              <a:t>PHP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Database</a:t>
            </a:r>
            <a:r>
              <a:rPr lang="en-US" b="0" kern="0" dirty="0">
                <a:solidFill>
                  <a:schemeClr val="tx1"/>
                </a:solidFill>
                <a:sym typeface="Arial"/>
              </a:rPr>
              <a:t>: MySQL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Web Server</a:t>
            </a:r>
            <a:r>
              <a:rPr lang="en-US" b="0" kern="0" dirty="0">
                <a:solidFill>
                  <a:schemeClr val="tx1"/>
                </a:solidFill>
                <a:sym typeface="Arial"/>
              </a:rPr>
              <a:t>: Apache </a:t>
            </a:r>
            <a:r>
              <a:rPr lang="en-US" b="0" kern="0" dirty="0" smtClean="0">
                <a:solidFill>
                  <a:schemeClr val="tx1"/>
                </a:solidFill>
                <a:sym typeface="Arial"/>
              </a:rPr>
              <a:t>HTTP</a:t>
            </a:r>
            <a:endParaRPr lang="en-US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ern="0" dirty="0">
              <a:sym typeface="Arial"/>
            </a:endParaRPr>
          </a:p>
        </p:txBody>
      </p:sp>
      <p:sp>
        <p:nvSpPr>
          <p:cNvPr id="103" name="Shape 103">
            <a:extLst>
              <a:ext uri="{FF2B5EF4-FFF2-40B4-BE49-F238E27FC236}">
                <a16:creationId xmlns:a16="http://schemas.microsoft.com/office/drawing/2014/main" xmlns="" id="{66332047-D0B6-4F97-8635-578432F27F95}"/>
              </a:ext>
            </a:extLst>
          </p:cNvPr>
          <p:cNvSpPr txBox="1"/>
          <p:nvPr/>
        </p:nvSpPr>
        <p:spPr>
          <a:xfrm>
            <a:off x="22248863" y="6537991"/>
            <a:ext cx="10043886" cy="146278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Verification</a:t>
            </a:r>
          </a:p>
        </p:txBody>
      </p:sp>
      <p:sp>
        <p:nvSpPr>
          <p:cNvPr id="105" name="Shape 105">
            <a:extLst>
              <a:ext uri="{FF2B5EF4-FFF2-40B4-BE49-F238E27FC236}">
                <a16:creationId xmlns:a16="http://schemas.microsoft.com/office/drawing/2014/main" xmlns="" id="{45DDE969-653B-48EB-91CF-FE5E9C05160A}"/>
              </a:ext>
            </a:extLst>
          </p:cNvPr>
          <p:cNvSpPr txBox="1"/>
          <p:nvPr/>
        </p:nvSpPr>
        <p:spPr>
          <a:xfrm>
            <a:off x="22244549" y="21439721"/>
            <a:ext cx="10048200" cy="773020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olidFill>
                <a:schemeClr val="tx1"/>
              </a:solidFill>
              <a:sym typeface="Arial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600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Enhanced application visual design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>
                <a:solidFill>
                  <a:schemeClr val="tx1"/>
                </a:solidFill>
                <a:sym typeface="Arial"/>
              </a:rPr>
              <a:t>Added ability to add users and watch orders with a CSV 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file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Improved application security 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Added </a:t>
            </a:r>
            <a:r>
              <a:rPr lang="en-US" sz="3600" b="0" kern="0" dirty="0">
                <a:solidFill>
                  <a:schemeClr val="tx1"/>
                </a:solidFill>
                <a:sym typeface="Arial"/>
              </a:rPr>
              <a:t>ability to view and manage watch 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orders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>
                <a:solidFill>
                  <a:schemeClr val="tx1"/>
                </a:solidFill>
                <a:sym typeface="Arial"/>
              </a:rPr>
              <a:t>Created application distribution 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package</a:t>
            </a: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Added ability to view and manage text information </a:t>
            </a:r>
            <a:endParaRPr lang="en-US" sz="3600" b="0" kern="0" dirty="0">
              <a:solidFill>
                <a:schemeClr val="tx1"/>
              </a:solidFill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Added ability to create and take document </a:t>
            </a:r>
            <a:r>
              <a:rPr lang="en-US" sz="3600" b="0" kern="0" dirty="0">
                <a:solidFill>
                  <a:schemeClr val="tx1"/>
                </a:solidFill>
                <a:sym typeface="Arial"/>
              </a:rPr>
              <a:t>q</a:t>
            </a:r>
            <a:r>
              <a:rPr lang="en-US" sz="3600" b="0" kern="0" dirty="0" smtClean="0">
                <a:solidFill>
                  <a:schemeClr val="tx1"/>
                </a:solidFill>
                <a:sym typeface="Arial"/>
              </a:rPr>
              <a:t>uizzes 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defRPr/>
            </a:pPr>
            <a:endParaRPr lang="en-US" sz="3600" b="0" kern="0" dirty="0" smtClean="0">
              <a:sym typeface="Arial"/>
            </a:endParaRPr>
          </a:p>
          <a:p>
            <a:pPr marL="571500" indent="-571500"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3600" b="0" kern="0" dirty="0"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81E3F"/>
              </a:buClr>
              <a:buSzPct val="100000"/>
              <a:defRPr/>
            </a:pPr>
            <a:endParaRPr lang="en-US" sz="3600" b="0" kern="0" dirty="0">
              <a:sym typeface="Arial"/>
            </a:endParaRPr>
          </a:p>
        </p:txBody>
      </p:sp>
      <p:sp>
        <p:nvSpPr>
          <p:cNvPr id="3084" name="Shape 107">
            <a:extLst>
              <a:ext uri="{FF2B5EF4-FFF2-40B4-BE49-F238E27FC236}">
                <a16:creationId xmlns:a16="http://schemas.microsoft.com/office/drawing/2014/main" xmlns="" id="{B5E37584-FB26-4FCB-825D-1112BBC35D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35000" y="49213"/>
            <a:ext cx="13870650" cy="127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/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buClr>
                <a:srgbClr val="333399"/>
              </a:buClr>
              <a:buSzPct val="25000"/>
            </a:pPr>
            <a:r>
              <a:rPr lang="en-US" altLang="en-US" sz="11500" b="1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Virtual Roll </a:t>
            </a:r>
            <a:r>
              <a:rPr lang="en-US" altLang="en-US" sz="11500" b="1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Call 3.0</a:t>
            </a:r>
            <a:endParaRPr lang="en-US" altLang="en-US" sz="11500" b="1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</p:txBody>
      </p:sp>
      <p:sp>
        <p:nvSpPr>
          <p:cNvPr id="101" name="Shape 101">
            <a:extLst>
              <a:ext uri="{FF2B5EF4-FFF2-40B4-BE49-F238E27FC236}">
                <a16:creationId xmlns:a16="http://schemas.microsoft.com/office/drawing/2014/main" xmlns="" id="{E078CD34-6957-43AC-8A97-90365D488D2F}"/>
              </a:ext>
            </a:extLst>
          </p:cNvPr>
          <p:cNvSpPr txBox="1"/>
          <p:nvPr/>
        </p:nvSpPr>
        <p:spPr>
          <a:xfrm>
            <a:off x="11558357" y="11422064"/>
            <a:ext cx="10058400" cy="1064794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tx1"/>
                </a:solidFill>
                <a:sym typeface="Arial"/>
              </a:rPr>
              <a:t>Object Design</a:t>
            </a:r>
          </a:p>
        </p:txBody>
      </p:sp>
      <p:sp>
        <p:nvSpPr>
          <p:cNvPr id="3094" name="Rectangle 31">
            <a:extLst>
              <a:ext uri="{FF2B5EF4-FFF2-40B4-BE49-F238E27FC236}">
                <a16:creationId xmlns:a16="http://schemas.microsoft.com/office/drawing/2014/main" xmlns="" id="{1FA89E31-F4D7-4BBE-8313-1F40D42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8988" y="23325138"/>
            <a:ext cx="32918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tIns="0" bIns="0" anchor="ctr">
            <a:spAutoFit/>
          </a:bodyPr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</a:rPr>
              <a:t/>
            </a:r>
            <a:br>
              <a:rPr lang="en-US" altLang="en-US" sz="1800">
                <a:solidFill>
                  <a:schemeClr val="tx1"/>
                </a:solidFill>
              </a:rPr>
            </a:br>
            <a:endParaRPr lang="en-US" altLang="en-US" sz="1800">
              <a:solidFill>
                <a:schemeClr val="tx1"/>
              </a:solidFill>
            </a:endParaRPr>
          </a:p>
          <a:p>
            <a:endParaRPr lang="en-US" altLang="en-US" sz="1800">
              <a:solidFill>
                <a:schemeClr val="tx1"/>
              </a:solidFill>
            </a:endParaRP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xmlns="" id="{4ADEB498-F9CF-43CB-A341-4ECC5E5FC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55593"/>
              </p:ext>
            </p:extLst>
          </p:nvPr>
        </p:nvGraphicFramePr>
        <p:xfrm>
          <a:off x="22457453" y="7838751"/>
          <a:ext cx="9620250" cy="6695464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191490">
                  <a:extLst>
                    <a:ext uri="{9D8B030D-6E8A-4147-A177-3AD203B41FA5}">
                      <a16:colId xmlns:a16="http://schemas.microsoft.com/office/drawing/2014/main" xmlns="" val="3610897220"/>
                    </a:ext>
                  </a:extLst>
                </a:gridCol>
                <a:gridCol w="7428760">
                  <a:extLst>
                    <a:ext uri="{9D8B030D-6E8A-4147-A177-3AD203B41FA5}">
                      <a16:colId xmlns:a16="http://schemas.microsoft.com/office/drawing/2014/main" xmlns="" val="726280488"/>
                    </a:ext>
                  </a:extLst>
                </a:gridCol>
              </a:tblGrid>
              <a:tr h="29943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effectLst/>
                          <a:latin typeface="Coo Hew"/>
                        </a:rPr>
                        <a:t>Test Case</a:t>
                      </a:r>
                      <a:endParaRPr lang="en-US" sz="2200" b="1" dirty="0">
                        <a:effectLst/>
                        <a:latin typeface="Coo Hew"/>
                      </a:endParaRPr>
                    </a:p>
                  </a:txBody>
                  <a:tcPr marL="66681" marR="66681" marT="66678" marB="66678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Story #242: Night Mode </a:t>
                      </a:r>
                      <a:endParaRPr lang="en-US" sz="2200" b="1" i="0" u="none" strike="noStrike" cap="none" dirty="0">
                        <a:solidFill>
                          <a:schemeClr val="dk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1" marR="66681" marT="66678" marB="66678"/>
                </a:tc>
                <a:extLst>
                  <a:ext uri="{0D108BD9-81ED-4DB2-BD59-A6C34878D82A}">
                    <a16:rowId xmlns:a16="http://schemas.microsoft.com/office/drawing/2014/main" xmlns="" val="1005373033"/>
                  </a:ext>
                </a:extLst>
              </a:tr>
              <a:tr h="2937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effectLst/>
                          <a:latin typeface="Coo Hew"/>
                        </a:rPr>
                        <a:t>Purpose</a:t>
                      </a:r>
                      <a:endParaRPr lang="en-US" sz="2200" b="1">
                        <a:effectLst/>
                        <a:latin typeface="Coo Hew"/>
                      </a:endParaRPr>
                    </a:p>
                  </a:txBody>
                  <a:tcPr marL="66681" marR="66681" marT="66678" marB="66678"/>
                </a:tc>
                <a:tc>
                  <a:txBody>
                    <a:bodyPr/>
                    <a:lstStyle/>
                    <a:p>
                      <a:pPr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Verify that all UI elements on page are updated with corresponding colors and text for the current</a:t>
                      </a:r>
                      <a:r>
                        <a:rPr lang="en-US" sz="22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display mode.</a:t>
                      </a:r>
                      <a:endParaRPr lang="en-US" sz="2200" b="0" i="0" u="none" strike="noStrike" cap="none" dirty="0">
                        <a:solidFill>
                          <a:schemeClr val="dk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1" marR="66681" marT="66678" marB="66678"/>
                </a:tc>
                <a:extLst>
                  <a:ext uri="{0D108BD9-81ED-4DB2-BD59-A6C34878D82A}">
                    <a16:rowId xmlns:a16="http://schemas.microsoft.com/office/drawing/2014/main" xmlns="" val="494415610"/>
                  </a:ext>
                </a:extLst>
              </a:tr>
              <a:tr h="4564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 smtClean="0">
                          <a:effectLst/>
                          <a:latin typeface="Coo Hew"/>
                        </a:rPr>
                        <a:t>Preconditions</a:t>
                      </a:r>
                      <a:endParaRPr lang="en-US" sz="2200" b="1" dirty="0">
                        <a:effectLst/>
                        <a:latin typeface="Coo Hew"/>
                      </a:endParaRPr>
                    </a:p>
                  </a:txBody>
                  <a:tcPr marL="66681" marR="66681" marT="66678" marB="66678"/>
                </a:tc>
                <a:tc>
                  <a:txBody>
                    <a:bodyPr/>
                    <a:lstStyle/>
                    <a:p>
                      <a:pPr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is logged in. </a:t>
                      </a:r>
                      <a:endParaRPr lang="en-US" sz="2200" b="0" i="0" u="none" strike="noStrike" cap="none" dirty="0">
                        <a:solidFill>
                          <a:schemeClr val="dk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1" marR="66681" marT="66678" marB="66678"/>
                </a:tc>
                <a:extLst>
                  <a:ext uri="{0D108BD9-81ED-4DB2-BD59-A6C34878D82A}">
                    <a16:rowId xmlns:a16="http://schemas.microsoft.com/office/drawing/2014/main" xmlns="" val="3507921749"/>
                  </a:ext>
                </a:extLst>
              </a:tr>
              <a:tr h="43049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effectLst/>
                          <a:latin typeface="Coo Hew"/>
                        </a:rPr>
                        <a:t>Input</a:t>
                      </a:r>
                      <a:endParaRPr lang="en-US" sz="2200" b="1" dirty="0">
                        <a:effectLst/>
                        <a:latin typeface="Coo Hew"/>
                      </a:endParaRPr>
                    </a:p>
                  </a:txBody>
                  <a:tcPr marL="66681" marR="66681" marT="66678" marB="66678"/>
                </a:tc>
                <a:tc>
                  <a:txBody>
                    <a:bodyPr/>
                    <a:lstStyle/>
                    <a:p>
                      <a:pPr marL="0"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selects option to toggle display mode in navigation bar.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xmlns="" val="3518277070"/>
                  </a:ext>
                </a:extLst>
              </a:tr>
              <a:tr h="9183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 smtClean="0">
                          <a:effectLst/>
                          <a:latin typeface="Coo Hew"/>
                        </a:rPr>
                        <a:t>Expected Output</a:t>
                      </a:r>
                      <a:endParaRPr lang="en-US" sz="2200" b="1" dirty="0">
                        <a:effectLst/>
                        <a:latin typeface="Coo Hew"/>
                      </a:endParaRPr>
                    </a:p>
                  </a:txBody>
                  <a:tcPr marL="66681" marR="66681" marT="66678" marB="66678"/>
                </a:tc>
                <a:tc>
                  <a:txBody>
                    <a:bodyPr/>
                    <a:lstStyle/>
                    <a:p>
                      <a:pPr marL="0"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All UI elements on page will change when the display mode is modified: </a:t>
                      </a:r>
                    </a:p>
                    <a:p>
                      <a:pPr marL="342900" marR="0" lvl="0" indent="-34290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If night-mode is activated, all UI elements will have dark theme. </a:t>
                      </a:r>
                    </a:p>
                    <a:p>
                      <a:pPr marL="342900" marR="0" lvl="0" indent="-34290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If day-mode is activated, all UI elements will have light theme</a:t>
                      </a:r>
                    </a:p>
                    <a:p>
                      <a:pPr marL="0"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The text in the change-display-mode</a:t>
                      </a:r>
                      <a:r>
                        <a:rPr lang="en-US" sz="22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option is modified to include the previous display-mode:</a:t>
                      </a:r>
                    </a:p>
                    <a:p>
                      <a:pPr marL="342900" marR="0" lvl="0" indent="-34290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If night-mode is activated, option will read: “Change to Day-mode”</a:t>
                      </a:r>
                    </a:p>
                    <a:p>
                      <a:pPr marL="342900" marR="0" indent="-34290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2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If day-mode is activated, option will read: “Change to Night-mode”</a:t>
                      </a:r>
                      <a:endParaRPr lang="en-US" sz="2200" b="0" i="0" u="none" strike="noStrike" cap="none" dirty="0">
                        <a:solidFill>
                          <a:schemeClr val="dk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1" marR="66681" marT="66678" marB="66678"/>
                </a:tc>
                <a:extLst>
                  <a:ext uri="{0D108BD9-81ED-4DB2-BD59-A6C34878D82A}">
                    <a16:rowId xmlns:a16="http://schemas.microsoft.com/office/drawing/2014/main" xmlns="" val="2630072567"/>
                  </a:ext>
                </a:extLst>
              </a:tr>
            </a:tbl>
          </a:graphicData>
        </a:graphic>
      </p:graphicFrame>
      <p:sp>
        <p:nvSpPr>
          <p:cNvPr id="3114" name="Rectangle 32">
            <a:extLst>
              <a:ext uri="{FF2B5EF4-FFF2-40B4-BE49-F238E27FC236}">
                <a16:creationId xmlns:a16="http://schemas.microsoft.com/office/drawing/2014/main" xmlns="" id="{FDAA060F-FC75-43B7-A0CB-08353D4FF7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8988" y="23110825"/>
            <a:ext cx="32918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tIns="0" bIns="0" anchor="ctr">
            <a:spAutoFit/>
          </a:bodyPr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</a:rPr>
              <a:t/>
            </a:r>
            <a:br>
              <a:rPr lang="en-US" altLang="en-US" sz="1800">
                <a:solidFill>
                  <a:schemeClr val="tx1"/>
                </a:solidFill>
              </a:rPr>
            </a:br>
            <a:endParaRPr lang="en-US" altLang="en-US" sz="1800">
              <a:solidFill>
                <a:schemeClr val="tx1"/>
              </a:solidFill>
            </a:endParaRPr>
          </a:p>
          <a:p>
            <a:endParaRPr lang="en-US" altLang="en-US" sz="1800">
              <a:solidFill>
                <a:schemeClr val="tx1"/>
              </a:solidFill>
            </a:endParaRP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xmlns="" id="{FEADFA2E-D007-4979-9CCE-361088A99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1117537"/>
              </p:ext>
            </p:extLst>
          </p:nvPr>
        </p:nvGraphicFramePr>
        <p:xfrm>
          <a:off x="22457453" y="14641371"/>
          <a:ext cx="9620250" cy="640078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271662">
                  <a:extLst>
                    <a:ext uri="{9D8B030D-6E8A-4147-A177-3AD203B41FA5}">
                      <a16:colId xmlns:a16="http://schemas.microsoft.com/office/drawing/2014/main" xmlns="" val="83781201"/>
                    </a:ext>
                  </a:extLst>
                </a:gridCol>
                <a:gridCol w="7348588">
                  <a:extLst>
                    <a:ext uri="{9D8B030D-6E8A-4147-A177-3AD203B41FA5}">
                      <a16:colId xmlns:a16="http://schemas.microsoft.com/office/drawing/2014/main" xmlns="" val="9584916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  <a:latin typeface="Coo Hew"/>
                        </a:rPr>
                        <a:t>Test Case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  <a:latin typeface="Coo Hew"/>
                      </a:endParaRPr>
                    </a:p>
                  </a:txBody>
                  <a:tcPr marL="66682" marR="66682" marT="66673" marB="66673"/>
                </a:tc>
                <a:tc>
                  <a:txBody>
                    <a:bodyPr/>
                    <a:lstStyle/>
                    <a:p>
                      <a:pPr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Story #246: Add Watch Orders with CSV File</a:t>
                      </a:r>
                      <a:endParaRPr lang="en-US" sz="2200" b="1" i="0" u="none" strike="noStrike" cap="none" dirty="0">
                        <a:solidFill>
                          <a:schemeClr val="tx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2" marR="66682" marT="66673" marB="66673"/>
                </a:tc>
                <a:extLst>
                  <a:ext uri="{0D108BD9-81ED-4DB2-BD59-A6C34878D82A}">
                    <a16:rowId xmlns:a16="http://schemas.microsoft.com/office/drawing/2014/main" xmlns="" val="963599892"/>
                  </a:ext>
                </a:extLst>
              </a:tr>
              <a:tr h="73020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  <a:latin typeface="Coo Hew"/>
                        </a:rPr>
                        <a:t>Purpose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  <a:latin typeface="Coo Hew"/>
                      </a:endParaRPr>
                    </a:p>
                  </a:txBody>
                  <a:tcPr marL="66682" marR="66682" marT="66673" marB="66673"/>
                </a:tc>
                <a:tc>
                  <a:txBody>
                    <a:bodyPr/>
                    <a:lstStyle/>
                    <a:p>
                      <a:pPr marL="0" marR="0" algn="l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Verify that all valid watch orders from the CSV file are added to the watch-orders database table. </a:t>
                      </a:r>
                      <a:endParaRPr lang="en-US" sz="2200" b="0" i="0" u="none" strike="noStrike" cap="none" dirty="0">
                        <a:solidFill>
                          <a:schemeClr val="tx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2" marR="66682" marT="66673" marB="66673"/>
                </a:tc>
                <a:extLst>
                  <a:ext uri="{0D108BD9-81ED-4DB2-BD59-A6C34878D82A}">
                    <a16:rowId xmlns:a16="http://schemas.microsoft.com/office/drawing/2014/main" xmlns="" val="1675293691"/>
                  </a:ext>
                </a:extLst>
              </a:tr>
              <a:tr h="7797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</a:rPr>
                        <a:t>Preconditions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  <a:latin typeface="Coo Hew"/>
                      </a:endParaRPr>
                    </a:p>
                  </a:txBody>
                  <a:tcPr marL="66682" marR="66682" marT="66673" marB="66673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is logged in and is in the batch add watch orders view. 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xmlns="" val="777002870"/>
                  </a:ext>
                </a:extLst>
              </a:tr>
              <a:tr h="9485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  <a:latin typeface="Coo Hew"/>
                        </a:rPr>
                        <a:t>Input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  <a:latin typeface="Coo Hew"/>
                      </a:endParaRPr>
                    </a:p>
                  </a:txBody>
                  <a:tcPr marL="66682" marR="66682" marT="66673" marB="66673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selects a CSV file containing valid orders and selects the parse option.</a:t>
                      </a:r>
                    </a:p>
                    <a:p>
                      <a:pPr marL="342900" lvl="0" indent="-342900" fontAlgn="base"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selects the add-all option. </a:t>
                      </a:r>
                    </a:p>
                    <a:p>
                      <a:pPr marL="342900" lvl="0" indent="-342900" fontAlgn="base"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closes batch add watch orders view.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User examines database, checking for new watch orders.</a:t>
                      </a:r>
                      <a:endParaRPr lang="en-US" sz="2200" b="0" i="0" u="none" strike="noStrike" cap="none" dirty="0">
                        <a:solidFill>
                          <a:schemeClr val="tx1"/>
                        </a:solidFill>
                        <a:effectLst/>
                        <a:latin typeface="Coo Hew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6682" marR="66682" marT="66673" marB="66673"/>
                </a:tc>
                <a:extLst>
                  <a:ext uri="{0D108BD9-81ED-4DB2-BD59-A6C34878D82A}">
                    <a16:rowId xmlns:a16="http://schemas.microsoft.com/office/drawing/2014/main" xmlns="" val="2039908708"/>
                  </a:ext>
                </a:extLst>
              </a:tr>
              <a:tr h="1596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  <a:latin typeface="Coo Hew"/>
                        </a:rPr>
                        <a:t>Expected Output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  <a:latin typeface="Coo Hew"/>
                      </a:endParaRPr>
                    </a:p>
                  </a:txBody>
                  <a:tcPr marL="66682" marR="66682" marT="66673" marB="66673"/>
                </a:tc>
                <a:tc>
                  <a:txBody>
                    <a:bodyPr/>
                    <a:lstStyle/>
                    <a:p>
                      <a:pPr marL="342900" marR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All watch orders will be removed from the parsed order table in the batch add watch orders view after the add-all option is clicked. </a:t>
                      </a:r>
                    </a:p>
                    <a:p>
                      <a:pPr marL="342900" marR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Coo Hew"/>
                          <a:ea typeface="+mn-ea"/>
                          <a:cs typeface="+mn-cs"/>
                          <a:sym typeface="Arial"/>
                        </a:rPr>
                        <a:t>All watch orders from the CSV file will be present in the watch-orders database table, indicating that they were successfully added.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xmlns="" val="4180542593"/>
                  </a:ext>
                </a:extLst>
              </a:tr>
            </a:tbl>
          </a:graphicData>
        </a:graphic>
      </p:graphicFrame>
      <p:sp>
        <p:nvSpPr>
          <p:cNvPr id="3134" name="Rectangle 34">
            <a:extLst>
              <a:ext uri="{FF2B5EF4-FFF2-40B4-BE49-F238E27FC236}">
                <a16:creationId xmlns:a16="http://schemas.microsoft.com/office/drawing/2014/main" xmlns="" id="{702879B0-5D12-4435-9FB9-0290099B6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8988" y="23110825"/>
            <a:ext cx="32918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tIns="0" bIns="0" anchor="ctr">
            <a:spAutoFit/>
          </a:bodyPr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</a:rPr>
              <a:t/>
            </a:r>
            <a:br>
              <a:rPr lang="en-US" altLang="en-US" sz="1800">
                <a:solidFill>
                  <a:schemeClr val="tx1"/>
                </a:solidFill>
              </a:rPr>
            </a:br>
            <a:endParaRPr lang="en-US" altLang="en-US" sz="1800">
              <a:solidFill>
                <a:schemeClr val="tx1"/>
              </a:solidFill>
            </a:endParaRPr>
          </a:p>
          <a:p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3135" name="Shape 107">
            <a:extLst>
              <a:ext uri="{FF2B5EF4-FFF2-40B4-BE49-F238E27FC236}">
                <a16:creationId xmlns:a16="http://schemas.microsoft.com/office/drawing/2014/main" xmlns="" id="{5DD7617B-E9E6-4E33-B082-EE839A6A1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77350" y="1728789"/>
            <a:ext cx="13103670" cy="456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/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333399"/>
              </a:buClr>
              <a:buSzPct val="25000"/>
            </a:pPr>
            <a:r>
              <a:rPr lang="en-US" altLang="en-US" sz="6600" b="1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Senior </a:t>
            </a:r>
            <a:r>
              <a:rPr lang="en-US" altLang="en-US" sz="6600" b="1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Project, Fall 2017</a:t>
            </a:r>
            <a:endParaRPr lang="en-US" altLang="en-US" sz="4800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  <a:p>
            <a:pPr algn="ctr" eaLnBrk="1" hangingPunct="1">
              <a:buClr>
                <a:srgbClr val="333399"/>
              </a:buClr>
              <a:buSzPct val="25000"/>
            </a:pPr>
            <a:r>
              <a:rPr lang="en-US" altLang="en-US" sz="4800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Florida </a:t>
            </a:r>
            <a:r>
              <a:rPr lang="en-US" altLang="en-US" sz="4800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International University</a:t>
            </a:r>
            <a:endParaRPr lang="en-US" altLang="en-US" sz="4800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  <a:p>
            <a:pPr algn="ctr" eaLnBrk="1" hangingPunct="1">
              <a:buClr>
                <a:srgbClr val="333399"/>
              </a:buClr>
              <a:buSzPct val="25000"/>
              <a:buFont typeface="Arial" panose="020B0604020202020204" pitchFamily="34" charset="0"/>
              <a:buNone/>
            </a:pPr>
            <a:endParaRPr lang="en-US" altLang="en-US" sz="2800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  <a:p>
            <a:pPr algn="ctr" eaLnBrk="1" hangingPunct="1">
              <a:buClr>
                <a:srgbClr val="333399"/>
              </a:buClr>
              <a:buSzPct val="25000"/>
            </a:pPr>
            <a:r>
              <a:rPr lang="en-US" altLang="en-US" sz="4400" b="1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Student: </a:t>
            </a:r>
            <a:r>
              <a:rPr lang="en-US" altLang="en-US" sz="4400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Juan Lopez</a:t>
            </a:r>
            <a:endParaRPr lang="en-US" altLang="en-US" sz="4400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  <a:p>
            <a:pPr algn="ctr" eaLnBrk="1" hangingPunct="1">
              <a:buClr>
                <a:srgbClr val="333399"/>
              </a:buClr>
              <a:buSzPct val="25000"/>
            </a:pPr>
            <a:r>
              <a:rPr lang="en-US" altLang="en-US" sz="4400" b="1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Mentor: </a:t>
            </a:r>
            <a:r>
              <a:rPr lang="en-US" altLang="en-US" sz="4400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Leila Zahedi </a:t>
            </a:r>
            <a:r>
              <a:rPr lang="en-US" altLang="en-US" sz="4400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 </a:t>
            </a:r>
          </a:p>
          <a:p>
            <a:pPr algn="ctr" eaLnBrk="1" hangingPunct="1">
              <a:buClr>
                <a:srgbClr val="333399"/>
              </a:buClr>
              <a:buSzPct val="25000"/>
            </a:pPr>
            <a:r>
              <a:rPr lang="en-US" altLang="en-US" sz="4400" b="1" dirty="0" smtClean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Instructor: </a:t>
            </a:r>
            <a:r>
              <a:rPr lang="en-US" altLang="en-US" sz="4400" dirty="0" err="1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Masoud</a:t>
            </a:r>
            <a:r>
              <a:rPr lang="en-US" altLang="en-US" sz="4400" dirty="0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 </a:t>
            </a:r>
            <a:r>
              <a:rPr lang="en-US" altLang="en-US" sz="4400" dirty="0" err="1">
                <a:solidFill>
                  <a:schemeClr val="tx1"/>
                </a:solidFill>
                <a:latin typeface="Coo Hew"/>
                <a:ea typeface="Coo Hew"/>
                <a:cs typeface="Coo Hew"/>
              </a:rPr>
              <a:t>Sadjadi</a:t>
            </a:r>
            <a:endParaRPr lang="en-US" altLang="en-US" sz="4400" b="1" dirty="0">
              <a:solidFill>
                <a:schemeClr val="tx1"/>
              </a:solidFill>
              <a:latin typeface="Coo Hew"/>
              <a:ea typeface="Coo Hew"/>
              <a:cs typeface="Coo Hew"/>
            </a:endParaRPr>
          </a:p>
        </p:txBody>
      </p:sp>
      <p:pic>
        <p:nvPicPr>
          <p:cNvPr id="3136" name="Picture 4">
            <a:extLst>
              <a:ext uri="{FF2B5EF4-FFF2-40B4-BE49-F238E27FC236}">
                <a16:creationId xmlns:a16="http://schemas.microsoft.com/office/drawing/2014/main" xmlns="" id="{92ECF34D-C17E-4DF2-A0D4-D73005DAC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72" b="98928" l="1408" r="968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8202" y="365760"/>
            <a:ext cx="5201557" cy="5760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6" name="Picture 5">
            <a:extLst>
              <a:ext uri="{FF2B5EF4-FFF2-40B4-BE49-F238E27FC236}">
                <a16:creationId xmlns:a16="http://schemas.microsoft.com/office/drawing/2014/main" xmlns="" id="{84C30DDC-3452-410E-BF0B-C94C1B39B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9" t="8862" r="27466" b="6487"/>
          <a:stretch>
            <a:fillRect/>
          </a:stretch>
        </p:blipFill>
        <p:spPr bwMode="auto">
          <a:xfrm>
            <a:off x="320241" y="644526"/>
            <a:ext cx="1673659" cy="191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7" name="Picture 6">
            <a:extLst>
              <a:ext uri="{FF2B5EF4-FFF2-40B4-BE49-F238E27FC236}">
                <a16:creationId xmlns:a16="http://schemas.microsoft.com/office/drawing/2014/main" xmlns="" id="{0347DC9A-2A50-456C-95AB-80701F1B6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597" y="746127"/>
            <a:ext cx="1771453" cy="177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8" name="Picture 7">
            <a:extLst>
              <a:ext uri="{FF2B5EF4-FFF2-40B4-BE49-F238E27FC236}">
                <a16:creationId xmlns:a16="http://schemas.microsoft.com/office/drawing/2014/main" xmlns="" id="{404A4CD0-8A9E-4C09-9EE0-9282E4CF5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1" r="23273"/>
          <a:stretch>
            <a:fillRect/>
          </a:stretch>
        </p:blipFill>
        <p:spPr bwMode="auto">
          <a:xfrm>
            <a:off x="4101073" y="746127"/>
            <a:ext cx="1729103" cy="177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Shape 101">
            <a:extLst>
              <a:ext uri="{FF2B5EF4-FFF2-40B4-BE49-F238E27FC236}">
                <a16:creationId xmlns:a16="http://schemas.microsoft.com/office/drawing/2014/main" xmlns="" id="{821B2B14-E88E-42E2-AE6B-51722F331473}"/>
              </a:ext>
            </a:extLst>
          </p:cNvPr>
          <p:cNvSpPr txBox="1"/>
          <p:nvPr/>
        </p:nvSpPr>
        <p:spPr bwMode="auto">
          <a:xfrm>
            <a:off x="11572875" y="22301936"/>
            <a:ext cx="10058400" cy="68679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>
            <a:outerShdw blurRad="177800" dist="266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74320" tIns="274320" rIns="274320" bIns="27432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rgbClr val="336699"/>
              </a:buClr>
              <a:buSzPct val="25000"/>
              <a:buFont typeface="Arial"/>
              <a:defRPr sz="4000" b="1">
                <a:solidFill>
                  <a:srgbClr val="081E3F"/>
                </a:solidFill>
                <a:latin typeface="Coo Hew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41" name="Picture 10" descr="AngularJS MVC Framwork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2361" y="23682176"/>
            <a:ext cx="9792911" cy="542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php logo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41" y="3228976"/>
            <a:ext cx="47625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s2-ssl.mzstatic.com/image/thumb/Purple128/v4/16/75/63/167563c2-cc97-60e3-23ef-ad1a1d8986fb/source/1200x630bb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7468" y="3423395"/>
            <a:ext cx="1876426" cy="18764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cis.fiu.edu/wp-content/uploads/2016/08/CompInfSc-vrt-Colors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5400" y="1878807"/>
            <a:ext cx="47625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75" y="29677313"/>
            <a:ext cx="10058400" cy="61557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8511" y="36360994"/>
            <a:ext cx="10064238" cy="61594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869" y="36360994"/>
            <a:ext cx="9957406" cy="61089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4549" y="29677312"/>
            <a:ext cx="10048200" cy="6155737"/>
          </a:xfrm>
          <a:prstGeom prst="rect">
            <a:avLst/>
          </a:prstGeom>
        </p:spPr>
      </p:pic>
      <p:pic>
        <p:nvPicPr>
          <p:cNvPr id="1032" name="Picture 8" descr="https://morpht.com/sites/morpht/files/bootstrap_solid.png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151283" y="746335"/>
            <a:ext cx="1560130" cy="173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 descr="C:\Users\Juan\Downloads\use-case-final.png"/>
          <p:cNvPicPr/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1411" y="12673903"/>
            <a:ext cx="9640790" cy="923063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320241" y="42900991"/>
            <a:ext cx="32483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92125" indent="-492125" eaLnBrk="1" hangingPunct="1">
              <a:buClr>
                <a:srgbClr val="000000"/>
              </a:buClr>
              <a:buSzPct val="25000"/>
            </a:pPr>
            <a:r>
              <a:rPr lang="en-US" altLang="en-US" sz="2800" b="1" dirty="0">
                <a:solidFill>
                  <a:schemeClr val="bg1"/>
                </a:solidFill>
                <a:latin typeface="Coo Hew"/>
              </a:rPr>
              <a:t>The material presented in this poster is based upon the work supported by the Pinecrest Police Department. I am thankful for the help that I received from my </a:t>
            </a:r>
            <a:r>
              <a:rPr lang="en-US" altLang="en-US" sz="2800" b="1" dirty="0" smtClean="0">
                <a:solidFill>
                  <a:schemeClr val="bg1"/>
                </a:solidFill>
                <a:latin typeface="Coo Hew"/>
              </a:rPr>
              <a:t>group members</a:t>
            </a:r>
            <a:r>
              <a:rPr lang="en-US" altLang="en-US" sz="2800" b="1" dirty="0">
                <a:solidFill>
                  <a:schemeClr val="bg1"/>
                </a:solidFill>
                <a:latin typeface="Coo Hew"/>
              </a:rPr>
              <a:t>: Jean </a:t>
            </a:r>
            <a:r>
              <a:rPr lang="en-US" altLang="en-US" sz="2800" b="1" dirty="0" err="1" smtClean="0">
                <a:solidFill>
                  <a:schemeClr val="bg1"/>
                </a:solidFill>
                <a:latin typeface="Coo Hew"/>
              </a:rPr>
              <a:t>Faustin</a:t>
            </a:r>
            <a:r>
              <a:rPr lang="en-US" altLang="en-US" sz="2800" b="1" dirty="0" smtClean="0">
                <a:solidFill>
                  <a:schemeClr val="bg1"/>
                </a:solidFill>
                <a:latin typeface="Coo Hew"/>
              </a:rPr>
              <a:t>,</a:t>
            </a:r>
          </a:p>
          <a:p>
            <a:pPr marL="492125" indent="-492125" eaLnBrk="1" hangingPunct="1">
              <a:buClr>
                <a:srgbClr val="000000"/>
              </a:buClr>
              <a:buSzPct val="25000"/>
            </a:pPr>
            <a:r>
              <a:rPr lang="en-US" altLang="en-US" sz="2800" b="1" dirty="0" smtClean="0">
                <a:solidFill>
                  <a:schemeClr val="bg1"/>
                </a:solidFill>
                <a:latin typeface="Coo Hew"/>
              </a:rPr>
              <a:t>Jason Cohen, </a:t>
            </a:r>
            <a:r>
              <a:rPr lang="en-US" altLang="en-US" sz="2800" b="1" dirty="0">
                <a:solidFill>
                  <a:schemeClr val="bg1"/>
                </a:solidFill>
                <a:latin typeface="Coo Hew"/>
              </a:rPr>
              <a:t>and Frank Alvarado</a:t>
            </a:r>
            <a:r>
              <a:rPr lang="en-US" altLang="en-US" sz="2800" b="1" dirty="0" smtClean="0">
                <a:solidFill>
                  <a:schemeClr val="bg1"/>
                </a:solidFill>
                <a:latin typeface="Coo Hew"/>
              </a:rPr>
              <a:t>.</a:t>
            </a:r>
            <a:endParaRPr lang="en-US" altLang="en-US" sz="2800" b="1" dirty="0">
              <a:solidFill>
                <a:schemeClr val="bg1"/>
              </a:solidFill>
              <a:latin typeface="Coo Hew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153" y="6460891"/>
            <a:ext cx="10134600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  <a:defRPr/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Problem</a:t>
            </a:r>
            <a:endParaRPr lang="en-US" sz="44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1522075" y="6460892"/>
            <a:ext cx="10077450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defRPr/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Implementation</a:t>
            </a:r>
            <a:endParaRPr lang="en-US" sz="44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2234349" y="6479609"/>
            <a:ext cx="10058400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defRPr/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Verification</a:t>
            </a:r>
            <a:endParaRPr lang="en-US" sz="44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757461" y="18124991"/>
            <a:ext cx="10076996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defRPr/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Current </a:t>
            </a:r>
            <a:r>
              <a:rPr lang="en-US" sz="4800" b="1" kern="0" dirty="0" smtClean="0">
                <a:solidFill>
                  <a:schemeClr val="bg1"/>
                </a:solidFill>
                <a:latin typeface="Coo Hew"/>
                <a:sym typeface="Arial"/>
              </a:rPr>
              <a:t>System</a:t>
            </a:r>
            <a:endParaRPr lang="en-US" sz="48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1545761" y="11352262"/>
            <a:ext cx="10085513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Object Design</a:t>
            </a:r>
          </a:p>
        </p:txBody>
      </p:sp>
      <p:sp>
        <p:nvSpPr>
          <p:cNvPr id="62" name="Rectangle 61"/>
          <p:cNvSpPr/>
          <p:nvPr/>
        </p:nvSpPr>
        <p:spPr>
          <a:xfrm>
            <a:off x="11572875" y="22262326"/>
            <a:ext cx="10058400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System Design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2228511" y="21380164"/>
            <a:ext cx="10064238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4800" b="1" kern="0" dirty="0">
                <a:solidFill>
                  <a:schemeClr val="bg1"/>
                </a:solidFill>
                <a:latin typeface="Coo Hew"/>
                <a:sym typeface="Arial"/>
              </a:rPr>
              <a:t>Summary</a:t>
            </a:r>
            <a:endParaRPr lang="en-US" sz="44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54515" y="31249002"/>
            <a:ext cx="10079942" cy="1234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4800" b="1" kern="0" dirty="0" smtClean="0">
                <a:solidFill>
                  <a:schemeClr val="bg1"/>
                </a:solidFill>
                <a:latin typeface="Coo Hew"/>
                <a:sym typeface="Arial"/>
              </a:rPr>
              <a:t>Requirements</a:t>
            </a:r>
            <a:endParaRPr lang="en-US" sz="4800" b="1" kern="0" dirty="0">
              <a:solidFill>
                <a:schemeClr val="bg1"/>
              </a:solidFill>
              <a:latin typeface="Coo Hew"/>
              <a:sym typeface="Arial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1255433" y="29443680"/>
            <a:ext cx="0" cy="13076737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1198445" y="29463508"/>
            <a:ext cx="21094304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3724</TotalTime>
  <Words>679</Words>
  <Application>Microsoft Office PowerPoint</Application>
  <PresentationFormat>Custom</PresentationFormat>
  <Paragraphs>117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Diseño predeterminado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Fernandez</dc:creator>
  <cp:lastModifiedBy>DODTech</cp:lastModifiedBy>
  <cp:revision>82</cp:revision>
  <dcterms:modified xsi:type="dcterms:W3CDTF">2017-11-27T20:42:24Z</dcterms:modified>
</cp:coreProperties>
</file>